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9C2E27-4C36-402B-A25D-14B22082579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 22/2019 - Sakal Francišković Teodor" initials="S2SFT" lastIdx="1" clrIdx="0"/>
  <p:cmAuthor id="2" name="teodor" initials="t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07T18:31:04.071" idx="1">
    <p:pos x="10" y="10"/>
    <p:text>P-Net jedini Fully CN (nema dense layera)
R-Net koristi nonmaxsuppresion 
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07T18:33:53.226" idx="2">
    <p:pos x="10" y="10"/>
    <p:text>spomenuti laplasiana
</p:tex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229523-4709-46D3-B660-69C027F0231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DECB8-E8E6-4400-9B2D-8039081C85E9}" type="slidenum">
              <a:rPr lang="en-GB" smtClean="0"/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5377" y="1964267"/>
            <a:ext cx="8814748" cy="2421464"/>
          </a:xfrm>
        </p:spPr>
        <p:txBody>
          <a:bodyPr>
            <a:normAutofit/>
          </a:bodyPr>
          <a:lstStyle/>
          <a:p>
            <a:r>
              <a:rPr lang="en-GB" b="1" dirty="0" err="1"/>
              <a:t>Klasifikacija</a:t>
            </a:r>
            <a:r>
              <a:rPr lang="en-GB" b="1" dirty="0"/>
              <a:t> </a:t>
            </a:r>
            <a:r>
              <a:rPr lang="en-GB" b="1" dirty="0" err="1"/>
              <a:t>slika</a:t>
            </a:r>
            <a:r>
              <a:rPr lang="en-GB" b="1" dirty="0"/>
              <a:t> </a:t>
            </a:r>
            <a:r>
              <a:rPr lang="en-GB" b="1" dirty="0" err="1"/>
              <a:t>na</a:t>
            </a:r>
            <a:r>
              <a:rPr lang="en-GB" b="1" dirty="0"/>
              <a:t> </a:t>
            </a:r>
            <a:r>
              <a:rPr lang="en-GB" b="1" dirty="0" err="1"/>
              <a:t>osnovu</a:t>
            </a:r>
            <a:r>
              <a:rPr lang="en-GB" b="1" dirty="0"/>
              <a:t> </a:t>
            </a:r>
            <a:r>
              <a:rPr lang="en-GB" b="1" dirty="0" err="1"/>
              <a:t>istih</a:t>
            </a:r>
            <a:r>
              <a:rPr lang="en-GB" b="1" dirty="0"/>
              <a:t> </a:t>
            </a:r>
            <a:r>
              <a:rPr lang="en-GB" b="1" dirty="0" err="1"/>
              <a:t>lica</a:t>
            </a:r>
            <a:r>
              <a:rPr lang="en-GB" b="1" dirty="0"/>
              <a:t> I </a:t>
            </a:r>
            <a:r>
              <a:rPr lang="en-GB" b="1" dirty="0" err="1"/>
              <a:t>pravljenje</a:t>
            </a:r>
            <a:r>
              <a:rPr lang="en-GB" b="1" dirty="0"/>
              <a:t> </a:t>
            </a:r>
            <a:r>
              <a:rPr lang="en-GB" b="1" dirty="0" err="1"/>
              <a:t>predikcija</a:t>
            </a:r>
            <a:r>
              <a:rPr lang="en-GB" b="1" dirty="0"/>
              <a:t> za pol, </a:t>
            </a:r>
            <a:r>
              <a:rPr lang="en-GB" b="1" dirty="0" err="1"/>
              <a:t>godine</a:t>
            </a:r>
            <a:r>
              <a:rPr lang="en-GB" b="1" dirty="0"/>
              <a:t> I </a:t>
            </a:r>
            <a:r>
              <a:rPr lang="en-GB" b="1" dirty="0" err="1"/>
              <a:t>emociju</a:t>
            </a:r>
            <a:r>
              <a:rPr lang="en-GB" b="1" dirty="0"/>
              <a:t> </a:t>
            </a:r>
            <a:r>
              <a:rPr lang="en-GB" b="1" dirty="0" err="1"/>
              <a:t>lica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STUDENT: Teodor Sakal </a:t>
            </a:r>
            <a:r>
              <a:rPr lang="en-GB" b="1" dirty="0" err="1"/>
              <a:t>franci</a:t>
            </a:r>
            <a:r>
              <a:rPr lang="sr-Latn-RS" b="1" dirty="0"/>
              <a:t>šković sw22</a:t>
            </a:r>
            <a:r>
              <a:rPr lang="en-GB" b="1" dirty="0"/>
              <a:t>/2019</a:t>
            </a:r>
            <a:endParaRPr lang="en-GB" b="1" dirty="0"/>
          </a:p>
          <a:p>
            <a:r>
              <a:rPr lang="en-GB" b="1" dirty="0" err="1"/>
              <a:t>Asistent</a:t>
            </a:r>
            <a:r>
              <a:rPr lang="en-GB" b="1" dirty="0"/>
              <a:t>: </a:t>
            </a:r>
            <a:r>
              <a:rPr lang="en-GB" b="1" dirty="0" err="1"/>
              <a:t>milica</a:t>
            </a:r>
            <a:r>
              <a:rPr lang="en-GB" b="1" dirty="0"/>
              <a:t> </a:t>
            </a:r>
            <a:r>
              <a:rPr lang="sr-Latn-RS" b="1" dirty="0"/>
              <a:t>škipina</a:t>
            </a:r>
            <a:endParaRPr lang="sr-Latn-RS" b="1" dirty="0"/>
          </a:p>
          <a:p>
            <a:r>
              <a:rPr lang="sr-Latn-RS" b="1" dirty="0"/>
              <a:t>PREDMET: SOFT KOMPJUTING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PRIMENA STAVKE 3)</a:t>
            </a:r>
            <a:endParaRPr lang="en-GB" b="1" dirty="0"/>
          </a:p>
        </p:txBody>
      </p:sp>
      <p:sp>
        <p:nvSpPr>
          <p:cNvPr id="6" name="Rectangle 5"/>
          <p:cNvSpPr/>
          <p:nvPr/>
        </p:nvSpPr>
        <p:spPr>
          <a:xfrm>
            <a:off x="8216630" y="1673157"/>
            <a:ext cx="239949" cy="246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8456579" y="1611708"/>
            <a:ext cx="204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False positive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4774" y="1561788"/>
            <a:ext cx="2564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 clusters/cluster_1</a:t>
            </a:r>
            <a:endParaRPr lang="en-GB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348" y="2023453"/>
            <a:ext cx="9973303" cy="46412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95728" y="2065867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125560" y="2705329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6423498" y="4702062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882630" y="6039218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86" y="590145"/>
            <a:ext cx="10131425" cy="1456267"/>
          </a:xfrm>
        </p:spPr>
        <p:txBody>
          <a:bodyPr/>
          <a:lstStyle/>
          <a:p>
            <a:pPr algn="ctr"/>
            <a:r>
              <a:rPr lang="en-GB" b="1" dirty="0"/>
              <a:t>PRIMENA STAVKE 3)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3316" y="2367064"/>
            <a:ext cx="7749364" cy="3579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2860" y="6035999"/>
            <a:ext cx="782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subset </a:t>
            </a:r>
            <a:r>
              <a:rPr lang="en-GB" sz="2400" dirty="0" err="1"/>
              <a:t>svih</a:t>
            </a:r>
            <a:r>
              <a:rPr lang="en-GB" sz="2400" dirty="0"/>
              <a:t> </a:t>
            </a:r>
            <a:r>
              <a:rPr lang="en-GB" sz="2400" dirty="0" err="1"/>
              <a:t>slika</a:t>
            </a:r>
            <a:r>
              <a:rPr lang="en-GB" sz="2400" dirty="0"/>
              <a:t> za </a:t>
            </a:r>
            <a:r>
              <a:rPr lang="en-GB" sz="2400" dirty="0" err="1"/>
              <a:t>prikazani</a:t>
            </a:r>
            <a:r>
              <a:rPr lang="en-GB" sz="2400" dirty="0"/>
              <a:t> klister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prethodnom</a:t>
            </a:r>
            <a:r>
              <a:rPr lang="en-GB" sz="2400" dirty="0"/>
              <a:t> </a:t>
            </a:r>
            <a:r>
              <a:rPr lang="en-GB" sz="2400" dirty="0" err="1"/>
              <a:t>slajdu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2860" y="1860489"/>
            <a:ext cx="372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 </a:t>
            </a:r>
            <a:r>
              <a:rPr lang="en-GB" sz="2400" dirty="0" err="1"/>
              <a:t>clusters_pictures</a:t>
            </a:r>
            <a:r>
              <a:rPr lang="en-GB" sz="2400" dirty="0"/>
              <a:t>/cluster_1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sz="3600" b="1" dirty="0"/>
              <a:t>4) Ručno labeliranje pola, godina i emocija svakog lica, a zatim pravljenje predikcija istih</a:t>
            </a:r>
            <a:br>
              <a:rPr lang="sr-Latn-RS" sz="3600" b="1" dirty="0"/>
            </a:b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5801" y="1951672"/>
            <a:ext cx="5539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VGGFace</a:t>
            </a:r>
            <a:endParaRPr lang="en-GB" dirty="0"/>
          </a:p>
          <a:p>
            <a:r>
              <a:rPr lang="en-GB" i="1" dirty="0" err="1"/>
              <a:t>Autori</a:t>
            </a:r>
            <a:r>
              <a:rPr lang="en-GB" i="1" dirty="0"/>
              <a:t>: </a:t>
            </a:r>
            <a:r>
              <a:rPr lang="en-GB" i="1" dirty="0" err="1"/>
              <a:t>Qiong</a:t>
            </a:r>
            <a:r>
              <a:rPr lang="en-GB" i="1" dirty="0"/>
              <a:t> Cao, Li Shen, </a:t>
            </a:r>
            <a:r>
              <a:rPr lang="en-GB" i="1" dirty="0" err="1"/>
              <a:t>Weidi</a:t>
            </a:r>
            <a:r>
              <a:rPr lang="en-GB" i="1" dirty="0"/>
              <a:t> </a:t>
            </a:r>
            <a:r>
              <a:rPr lang="en-GB" i="1" dirty="0" err="1"/>
              <a:t>Xie</a:t>
            </a:r>
            <a:r>
              <a:rPr lang="en-GB" i="1" dirty="0"/>
              <a:t>, Omkar M. </a:t>
            </a:r>
            <a:r>
              <a:rPr lang="en-GB" i="1" dirty="0" err="1"/>
              <a:t>Parkhi</a:t>
            </a:r>
            <a:r>
              <a:rPr lang="en-GB" i="1" dirty="0"/>
              <a:t>, Andrew Zisserman</a:t>
            </a:r>
            <a:endParaRPr lang="en-GB" i="1" dirty="0"/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23. </a:t>
            </a:r>
            <a:r>
              <a:rPr lang="en-GB" i="1" dirty="0" err="1"/>
              <a:t>Oktobar</a:t>
            </a:r>
            <a:r>
              <a:rPr lang="en-GB" i="1" dirty="0"/>
              <a:t> 2017.</a:t>
            </a:r>
            <a:endParaRPr lang="en-GB" i="1" dirty="0"/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rada: https://arxiv.org/abs/1710.08092</a:t>
            </a:r>
            <a:endParaRPr lang="en-GB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1" y="3686156"/>
            <a:ext cx="10424808" cy="2905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5702" y="1860349"/>
            <a:ext cx="4884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sr-Latn-RS" dirty="0"/>
              <a:t>Bolji rezultati kada je u pitanju ekstrakcija obeležja lica i manji broj parametara u odnosu na MTCNN (25.6 u odnosu na 140+ miliona parametara)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Kori</a:t>
            </a:r>
            <a:r>
              <a:rPr lang="sr-Latn-RS" dirty="0"/>
              <a:t>šćena je za određivanje pola, godina i emocija detektovanih lica</a:t>
            </a:r>
            <a:endParaRPr lang="sr-Latn-RS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PRIMENA STAVKE 4)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6417" y="1853878"/>
            <a:ext cx="6139166" cy="4705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417" y="1853878"/>
            <a:ext cx="2998247" cy="470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6439" y="1754039"/>
            <a:ext cx="108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Predikcije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4664" y="1853878"/>
            <a:ext cx="3140919" cy="4705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165583" y="1754039"/>
            <a:ext cx="175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Ru</a:t>
            </a:r>
            <a:r>
              <a:rPr lang="sr-Latn-RS" dirty="0">
                <a:solidFill>
                  <a:srgbClr val="FFFF00"/>
                </a:solidFill>
              </a:rPr>
              <a:t>čno labelirano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3293" y="6177871"/>
            <a:ext cx="23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-predictions.csv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EVALUACIJA</a:t>
            </a:r>
            <a:endParaRPr lang="en-GB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2" y="1751783"/>
            <a:ext cx="5617471" cy="29393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956" y="1751783"/>
            <a:ext cx="5617471" cy="29543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4042" y="4794275"/>
            <a:ext cx="316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Ta</a:t>
            </a:r>
            <a:r>
              <a:rPr lang="sr-Latn-RS" sz="2400" dirty="0"/>
              <a:t>čnost</a:t>
            </a:r>
            <a:r>
              <a:rPr lang="en-GB" sz="2400" dirty="0"/>
              <a:t> za pol: 87%</a:t>
            </a:r>
            <a:endParaRPr lang="en-GB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34042" y="5201056"/>
            <a:ext cx="11718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</a:t>
            </a:r>
            <a:r>
              <a:rPr lang="en-GB" sz="2400" dirty="0" err="1"/>
              <a:t>Metrika</a:t>
            </a:r>
            <a:r>
              <a:rPr lang="en-GB" sz="2400" dirty="0"/>
              <a:t> za </a:t>
            </a:r>
            <a:r>
              <a:rPr lang="en-GB" sz="2400" dirty="0" err="1"/>
              <a:t>klasifikaciju</a:t>
            </a:r>
            <a:r>
              <a:rPr lang="en-GB" sz="2400" dirty="0"/>
              <a:t>: U </a:t>
            </a:r>
            <a:r>
              <a:rPr lang="en-GB" sz="2400" dirty="0" err="1"/>
              <a:t>slu</a:t>
            </a:r>
            <a:r>
              <a:rPr lang="sr-Latn-RS" sz="2400" dirty="0"/>
              <a:t>čaju da je slika sa kojom se ostale slike porede oštrija, rezultati klasifikacije su veoma dobri, a kada je slika sa kojom se ostale slike porede mutnija, dolazi do pojave </a:t>
            </a:r>
            <a:r>
              <a:rPr lang="sr-Latn-RS" sz="2400" i="1" dirty="0"/>
              <a:t>false positive </a:t>
            </a:r>
            <a:r>
              <a:rPr lang="sr-Latn-RS" sz="2400" dirty="0"/>
              <a:t>lica</a:t>
            </a:r>
            <a:r>
              <a:rPr lang="sr-Latn-RS" sz="2400" i="1" dirty="0"/>
              <a:t> </a:t>
            </a:r>
            <a:r>
              <a:rPr lang="sr-Latn-RS" sz="2400" dirty="0"/>
              <a:t>u istom folderu, ali se istovremeno i dalje detektuje tačna osoba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MODIFIKACIJE</a:t>
            </a:r>
            <a:r>
              <a:rPr lang="en-GB" b="1" dirty="0"/>
              <a:t>/DALJI RAD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15047" y="1952018"/>
            <a:ext cx="11465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MODIFIKACIJE: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Promena</a:t>
            </a:r>
            <a:r>
              <a:rPr lang="en-GB" dirty="0"/>
              <a:t> </a:t>
            </a:r>
            <a:r>
              <a:rPr lang="en-GB" dirty="0" err="1"/>
              <a:t>skupa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, </a:t>
            </a:r>
            <a:r>
              <a:rPr lang="en-GB" dirty="0" err="1"/>
              <a:t>kako</a:t>
            </a:r>
            <a:r>
              <a:rPr lang="en-GB" dirty="0"/>
              <a:t> bi:</a:t>
            </a:r>
            <a:endParaRPr lang="en-GB" dirty="0"/>
          </a:p>
          <a:p>
            <a:pPr marL="742950" lvl="1" indent="-285750">
              <a:buFontTx/>
              <a:buChar char="-"/>
            </a:pPr>
            <a:r>
              <a:rPr lang="en-GB" dirty="0"/>
              <a:t>bio </a:t>
            </a:r>
            <a:r>
              <a:rPr lang="en-GB" dirty="0" err="1"/>
              <a:t>javno</a:t>
            </a:r>
            <a:r>
              <a:rPr lang="en-GB" dirty="0"/>
              <a:t> </a:t>
            </a:r>
            <a:r>
              <a:rPr lang="en-GB" dirty="0" err="1"/>
              <a:t>dostupan</a:t>
            </a:r>
            <a:endParaRPr lang="en-GB" dirty="0"/>
          </a:p>
          <a:p>
            <a:pPr marL="742950" lvl="1" indent="-285750">
              <a:buFontTx/>
              <a:buChar char="-"/>
            </a:pPr>
            <a:r>
              <a:rPr lang="en-GB" dirty="0" err="1"/>
              <a:t>imao</a:t>
            </a:r>
            <a:r>
              <a:rPr lang="en-GB" dirty="0"/>
              <a:t> </a:t>
            </a:r>
            <a:r>
              <a:rPr lang="en-GB" dirty="0" err="1"/>
              <a:t>bolju</a:t>
            </a:r>
            <a:r>
              <a:rPr lang="en-GB" dirty="0"/>
              <a:t> </a:t>
            </a:r>
            <a:r>
              <a:rPr lang="en-GB" dirty="0" err="1"/>
              <a:t>raspodelu</a:t>
            </a:r>
            <a:r>
              <a:rPr lang="en-GB" dirty="0"/>
              <a:t> </a:t>
            </a:r>
            <a:r>
              <a:rPr lang="en-GB" dirty="0" err="1"/>
              <a:t>klasa</a:t>
            </a:r>
            <a:r>
              <a:rPr lang="en-GB" dirty="0"/>
              <a:t> </a:t>
            </a:r>
            <a:r>
              <a:rPr lang="en-GB" dirty="0" err="1"/>
              <a:t>detektovanih</a:t>
            </a:r>
            <a:r>
              <a:rPr lang="en-GB" dirty="0"/>
              <a:t> </a:t>
            </a:r>
            <a:r>
              <a:rPr lang="en-GB" dirty="0" err="1"/>
              <a:t>godina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emocija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31779" y="3408285"/>
            <a:ext cx="1134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DALJI RAD: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Unaprediti</a:t>
            </a:r>
            <a:r>
              <a:rPr lang="en-GB" dirty="0"/>
              <a:t> </a:t>
            </a:r>
            <a:r>
              <a:rPr lang="en-GB" dirty="0" err="1"/>
              <a:t>detekciju</a:t>
            </a:r>
            <a:r>
              <a:rPr lang="en-GB" dirty="0"/>
              <a:t> </a:t>
            </a:r>
            <a:r>
              <a:rPr lang="en-GB" dirty="0" err="1"/>
              <a:t>godina</a:t>
            </a:r>
            <a:r>
              <a:rPr lang="en-GB" dirty="0"/>
              <a:t> </a:t>
            </a:r>
            <a:r>
              <a:rPr lang="en-GB" dirty="0" err="1"/>
              <a:t>kada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u </a:t>
            </a:r>
            <a:r>
              <a:rPr lang="en-GB" dirty="0" err="1"/>
              <a:t>pitanju</a:t>
            </a:r>
            <a:r>
              <a:rPr lang="en-GB" dirty="0"/>
              <a:t> </a:t>
            </a:r>
            <a:r>
              <a:rPr lang="en-GB" dirty="0" err="1"/>
              <a:t>osobe</a:t>
            </a:r>
            <a:r>
              <a:rPr lang="en-GB" dirty="0"/>
              <a:t> </a:t>
            </a:r>
            <a:r>
              <a:rPr lang="sr-Latn-RS" dirty="0"/>
              <a:t>nižih</a:t>
            </a:r>
            <a:r>
              <a:rPr lang="en-GB" dirty="0"/>
              <a:t> </a:t>
            </a:r>
            <a:r>
              <a:rPr lang="en-GB" dirty="0" err="1"/>
              <a:t>godina</a:t>
            </a:r>
            <a:r>
              <a:rPr lang="en-GB" dirty="0"/>
              <a:t> (</a:t>
            </a:r>
            <a:r>
              <a:rPr lang="en-GB" dirty="0" err="1"/>
              <a:t>bebe</a:t>
            </a:r>
            <a:r>
              <a:rPr lang="en-GB" dirty="0"/>
              <a:t> </a:t>
            </a:r>
            <a:r>
              <a:rPr lang="en-GB" dirty="0" err="1"/>
              <a:t>pogotovo</a:t>
            </a:r>
            <a:r>
              <a:rPr lang="en-GB" dirty="0"/>
              <a:t>)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Detektovati</a:t>
            </a:r>
            <a:r>
              <a:rPr lang="en-GB" dirty="0"/>
              <a:t> </a:t>
            </a:r>
            <a:r>
              <a:rPr lang="en-GB" dirty="0" err="1"/>
              <a:t>prijatelje</a:t>
            </a:r>
            <a:r>
              <a:rPr lang="en-GB" dirty="0"/>
              <a:t>, </a:t>
            </a:r>
            <a:r>
              <a:rPr lang="en-GB" dirty="0" err="1"/>
              <a:t>porodice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slikama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Realizovati</a:t>
            </a:r>
            <a:r>
              <a:rPr lang="en-GB" dirty="0"/>
              <a:t> </a:t>
            </a:r>
            <a:r>
              <a:rPr lang="en-GB" dirty="0" err="1"/>
              <a:t>sli</a:t>
            </a:r>
            <a:r>
              <a:rPr lang="sr-Latn-RS" dirty="0"/>
              <a:t>čnu ideju ovoj na video snimcima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PITANJA?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2833" y="1603089"/>
            <a:ext cx="10126334" cy="365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938" y="1815829"/>
            <a:ext cx="7880124" cy="44325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MOTIVACIJA</a:t>
            </a:r>
            <a:endParaRPr lang="en-GB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0418" y="2012636"/>
            <a:ext cx="541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</a:t>
            </a:r>
            <a:r>
              <a:rPr lang="en-GB" sz="2400" b="1" dirty="0"/>
              <a:t>Problem</a:t>
            </a:r>
            <a:r>
              <a:rPr lang="en-GB" sz="2400" dirty="0"/>
              <a:t>: </a:t>
            </a:r>
            <a:r>
              <a:rPr lang="en-GB" sz="2400" dirty="0" err="1"/>
              <a:t>Razvrstavanje</a:t>
            </a:r>
            <a:r>
              <a:rPr lang="en-GB" sz="2400" dirty="0"/>
              <a:t> </a:t>
            </a:r>
            <a:r>
              <a:rPr lang="en-GB" sz="2400" dirty="0" err="1"/>
              <a:t>slika</a:t>
            </a:r>
            <a:r>
              <a:rPr lang="en-GB" sz="2400" dirty="0"/>
              <a:t> </a:t>
            </a:r>
            <a:r>
              <a:rPr lang="en-GB" sz="2400" dirty="0" err="1"/>
              <a:t>sa</a:t>
            </a:r>
            <a:r>
              <a:rPr lang="en-GB" sz="2400" dirty="0"/>
              <a:t> </a:t>
            </a:r>
            <a:r>
              <a:rPr lang="en-GB" sz="2400" dirty="0" err="1"/>
              <a:t>proslava</a:t>
            </a:r>
            <a:endParaRPr lang="en-GB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005" y="2835741"/>
            <a:ext cx="5021023" cy="30404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00617" y="2012636"/>
            <a:ext cx="6333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</a:t>
            </a:r>
            <a:r>
              <a:rPr lang="en-GB" sz="2400" b="1" dirty="0"/>
              <a:t>Re</a:t>
            </a:r>
            <a:r>
              <a:rPr lang="sr-Latn-RS" sz="2400" b="1" dirty="0"/>
              <a:t>šenje</a:t>
            </a:r>
            <a:r>
              <a:rPr lang="sr-Latn-RS" sz="2400" dirty="0"/>
              <a:t>: Napraviti program za klasifikaciju slika</a:t>
            </a:r>
            <a:endParaRPr lang="en-GB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923" y="3314351"/>
            <a:ext cx="5834531" cy="2083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Skup</a:t>
            </a:r>
            <a:r>
              <a:rPr lang="en-GB" b="1" dirty="0"/>
              <a:t> </a:t>
            </a:r>
            <a:r>
              <a:rPr lang="en-GB" b="1" dirty="0" err="1"/>
              <a:t>podataka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0634" y="1881201"/>
            <a:ext cx="51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- 200 </a:t>
            </a:r>
            <a:r>
              <a:rPr lang="en-GB" sz="2400" dirty="0" err="1"/>
              <a:t>ru</a:t>
            </a:r>
            <a:r>
              <a:rPr lang="sr-Latn-RS" sz="2400" dirty="0"/>
              <a:t>čno obrađenih slika sa venčanja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5" y="2898402"/>
            <a:ext cx="4022369" cy="2685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35" y="2526475"/>
            <a:ext cx="2289040" cy="342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36" y="2898402"/>
            <a:ext cx="4069868" cy="2716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PREGLED METODOLOGIJE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b="1" dirty="0"/>
              <a:t>1) </a:t>
            </a:r>
            <a:r>
              <a:rPr lang="en-GB" sz="2400" b="1" dirty="0" err="1"/>
              <a:t>Detekcija</a:t>
            </a:r>
            <a:r>
              <a:rPr lang="en-GB" sz="2400" b="1" dirty="0"/>
              <a:t> </a:t>
            </a:r>
            <a:r>
              <a:rPr lang="en-GB" sz="2400" b="1" dirty="0" err="1"/>
              <a:t>svih</a:t>
            </a:r>
            <a:r>
              <a:rPr lang="en-GB" sz="2400" b="1" dirty="0"/>
              <a:t> </a:t>
            </a:r>
            <a:r>
              <a:rPr lang="en-GB" sz="2400" b="1" dirty="0" err="1"/>
              <a:t>lica</a:t>
            </a:r>
            <a:r>
              <a:rPr lang="en-GB" sz="2400" b="1" dirty="0"/>
              <a:t> </a:t>
            </a:r>
            <a:r>
              <a:rPr lang="en-GB" sz="2400" b="1" dirty="0" err="1"/>
              <a:t>na</a:t>
            </a:r>
            <a:r>
              <a:rPr lang="en-GB" sz="2400" b="1" dirty="0"/>
              <a:t> </a:t>
            </a:r>
            <a:r>
              <a:rPr lang="en-GB" sz="2400" b="1" dirty="0" err="1"/>
              <a:t>slikama</a:t>
            </a:r>
            <a:endParaRPr lang="en-GB" sz="2400" b="1" dirty="0"/>
          </a:p>
          <a:p>
            <a:r>
              <a:rPr lang="en-GB" sz="2400" b="1" dirty="0"/>
              <a:t>2) </a:t>
            </a:r>
            <a:r>
              <a:rPr lang="en-GB" sz="2400" b="1" dirty="0" err="1"/>
              <a:t>Uklanjanje</a:t>
            </a:r>
            <a:r>
              <a:rPr lang="en-GB" sz="2400" b="1" dirty="0"/>
              <a:t> </a:t>
            </a:r>
            <a:r>
              <a:rPr lang="en-GB" sz="2400" b="1" dirty="0" err="1"/>
              <a:t>mutnih</a:t>
            </a:r>
            <a:r>
              <a:rPr lang="en-GB" sz="2400" b="1" dirty="0"/>
              <a:t> </a:t>
            </a:r>
            <a:r>
              <a:rPr lang="en-GB" sz="2400" b="1" dirty="0" err="1"/>
              <a:t>slika</a:t>
            </a:r>
            <a:r>
              <a:rPr lang="sr-Latn-RS" sz="2400" b="1" dirty="0"/>
              <a:t> i čuvanje neodstranjenih lica</a:t>
            </a:r>
            <a:endParaRPr lang="en-GB" sz="2400" b="1" dirty="0"/>
          </a:p>
          <a:p>
            <a:r>
              <a:rPr lang="en-GB" sz="2400" b="1" dirty="0"/>
              <a:t>3) </a:t>
            </a:r>
            <a:r>
              <a:rPr lang="en-GB" sz="2400" b="1" dirty="0" err="1"/>
              <a:t>Detekcija</a:t>
            </a:r>
            <a:r>
              <a:rPr lang="en-GB" sz="2400" b="1" dirty="0"/>
              <a:t> </a:t>
            </a:r>
            <a:r>
              <a:rPr lang="en-GB" sz="2400" b="1" dirty="0" err="1"/>
              <a:t>istih</a:t>
            </a:r>
            <a:r>
              <a:rPr lang="en-GB" sz="2400" b="1" dirty="0"/>
              <a:t> </a:t>
            </a:r>
            <a:r>
              <a:rPr lang="en-GB" sz="2400" b="1" dirty="0" err="1"/>
              <a:t>lica</a:t>
            </a:r>
            <a:r>
              <a:rPr lang="sr-Latn-RS" sz="2400" b="1" dirty="0"/>
              <a:t> i</a:t>
            </a:r>
            <a:r>
              <a:rPr lang="en-GB" sz="2400" b="1" dirty="0"/>
              <a:t> </a:t>
            </a:r>
            <a:r>
              <a:rPr lang="en-GB" sz="2400" b="1" dirty="0" err="1"/>
              <a:t>njihovo</a:t>
            </a:r>
            <a:r>
              <a:rPr lang="en-GB" sz="2400" b="1" dirty="0"/>
              <a:t> </a:t>
            </a:r>
            <a:r>
              <a:rPr lang="en-GB" sz="2400" b="1" dirty="0" err="1"/>
              <a:t>grupisanje</a:t>
            </a:r>
            <a:r>
              <a:rPr lang="sr-Latn-RS" sz="2400" b="1" dirty="0"/>
              <a:t> po folderima, a zatim grupisanje slika na kojima se lica nalaze</a:t>
            </a:r>
            <a:endParaRPr lang="sr-Latn-RS" sz="2400" b="1" dirty="0"/>
          </a:p>
          <a:p>
            <a:r>
              <a:rPr lang="sr-Latn-RS" sz="2400" b="1" dirty="0"/>
              <a:t>4) Ručno labeliranje pola, godina i emocija svakog lica, a zatim pravljenje predikcija istih</a:t>
            </a:r>
            <a:endParaRPr lang="en-GB" sz="2400" b="1" dirty="0"/>
          </a:p>
          <a:p>
            <a:r>
              <a:rPr lang="en-GB" sz="2400" b="1" dirty="0" err="1"/>
              <a:t>Deepface</a:t>
            </a:r>
            <a:r>
              <a:rPr lang="en-GB" sz="2400" b="1" dirty="0"/>
              <a:t> </a:t>
            </a:r>
            <a:r>
              <a:rPr lang="en-GB" sz="2400" b="1" dirty="0" err="1"/>
              <a:t>biblioteka</a:t>
            </a:r>
            <a:r>
              <a:rPr lang="en-GB" sz="2400" b="1" dirty="0"/>
              <a:t> - </a:t>
            </a:r>
            <a:r>
              <a:rPr lang="en-GB" sz="2400" i="1" dirty="0"/>
              <a:t>A Lightweight Face Recognition and Facial Attribute Analysis (Age, Gender, Emotion and Race) Library for Python</a:t>
            </a:r>
            <a:endParaRPr lang="en-GB" sz="2400" i="1" dirty="0"/>
          </a:p>
          <a:p>
            <a:r>
              <a:rPr lang="en-GB" sz="2400" b="1" i="1" dirty="0"/>
              <a:t>Link do </a:t>
            </a:r>
            <a:r>
              <a:rPr lang="en-GB" sz="2400" b="1" i="1" dirty="0" err="1"/>
              <a:t>github</a:t>
            </a:r>
            <a:r>
              <a:rPr lang="en-GB" sz="2400" b="1" i="1" dirty="0"/>
              <a:t>-a: </a:t>
            </a:r>
            <a:r>
              <a:rPr lang="en-GB" sz="2400" i="1" dirty="0"/>
              <a:t>https://github.com/serengil/deepface</a:t>
            </a:r>
            <a:endParaRPr lang="sr-Latn-RS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1)</a:t>
            </a:r>
            <a:r>
              <a:rPr lang="en-GB" b="1" dirty="0"/>
              <a:t> </a:t>
            </a:r>
            <a:r>
              <a:rPr lang="en-GB" sz="3600" b="1" dirty="0" err="1"/>
              <a:t>Detekcija</a:t>
            </a:r>
            <a:r>
              <a:rPr lang="en-GB" sz="3600" b="1" dirty="0"/>
              <a:t> </a:t>
            </a:r>
            <a:r>
              <a:rPr lang="en-GB" sz="3600" b="1" dirty="0" err="1"/>
              <a:t>svih</a:t>
            </a:r>
            <a:r>
              <a:rPr lang="en-GB" sz="3600" b="1" dirty="0"/>
              <a:t> </a:t>
            </a:r>
            <a:r>
              <a:rPr lang="en-GB" sz="3600" b="1" dirty="0" err="1"/>
              <a:t>lica</a:t>
            </a:r>
            <a:r>
              <a:rPr lang="en-GB" sz="3600" b="1" dirty="0"/>
              <a:t> </a:t>
            </a:r>
            <a:r>
              <a:rPr lang="en-GB" sz="3600" b="1" dirty="0" err="1"/>
              <a:t>na</a:t>
            </a:r>
            <a:r>
              <a:rPr lang="en-GB" sz="3600" b="1" dirty="0"/>
              <a:t> </a:t>
            </a:r>
            <a:r>
              <a:rPr lang="en-GB" sz="3600" b="1" dirty="0" err="1"/>
              <a:t>slikama</a:t>
            </a:r>
            <a:endParaRPr lang="en-GB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0" y="2065655"/>
            <a:ext cx="5118100" cy="4552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2332" y="2065867"/>
            <a:ext cx="6103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MTCNN – Multi-task Cascaded Convolutional Networks</a:t>
            </a:r>
            <a:endParaRPr lang="en-GB" dirty="0"/>
          </a:p>
          <a:p>
            <a:r>
              <a:rPr lang="en-GB" i="1" dirty="0" err="1"/>
              <a:t>Autori</a:t>
            </a:r>
            <a:r>
              <a:rPr lang="en-GB" i="1" dirty="0"/>
              <a:t>: </a:t>
            </a:r>
            <a:r>
              <a:rPr lang="en-GB" i="1" dirty="0" err="1"/>
              <a:t>Kaipeng</a:t>
            </a:r>
            <a:r>
              <a:rPr lang="en-GB" i="1" dirty="0"/>
              <a:t> Zhang, </a:t>
            </a:r>
            <a:r>
              <a:rPr lang="en-GB" i="1" dirty="0" err="1"/>
              <a:t>Zhanpeng</a:t>
            </a:r>
            <a:r>
              <a:rPr lang="en-GB" i="1" dirty="0"/>
              <a:t> Zhang, </a:t>
            </a:r>
            <a:r>
              <a:rPr lang="en-GB" i="1" dirty="0" err="1"/>
              <a:t>Zhifeng</a:t>
            </a:r>
            <a:r>
              <a:rPr lang="en-GB" i="1" dirty="0"/>
              <a:t> Li, Yu </a:t>
            </a:r>
            <a:r>
              <a:rPr lang="en-GB" i="1" dirty="0" err="1"/>
              <a:t>Qiao</a:t>
            </a:r>
            <a:endParaRPr lang="en-GB" i="1" dirty="0"/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11. April 2016. </a:t>
            </a:r>
            <a:endParaRPr lang="en-GB" i="1" dirty="0"/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rada: </a:t>
            </a:r>
            <a:r>
              <a:rPr lang="en-GB" i="1" dirty="0"/>
              <a:t>https://arxiv.org/abs/1604.02878</a:t>
            </a:r>
            <a:endParaRPr lang="sr-Latn-RS" i="1" dirty="0"/>
          </a:p>
          <a:p>
            <a:endParaRPr lang="sr-Latn-R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302250" y="3327400"/>
            <a:ext cx="65697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Tx/>
              <a:buNone/>
            </a:pPr>
            <a:r>
              <a:rPr lang="en-US" altLang="sr-Latn-RS" dirty="0"/>
              <a:t>-    Tri zadatka:</a:t>
            </a:r>
            <a:endParaRPr lang="en-US" altLang="sr-Latn-RS" dirty="0"/>
          </a:p>
          <a:p>
            <a:pPr indent="0">
              <a:buFontTx/>
              <a:buNone/>
            </a:pPr>
            <a:r>
              <a:rPr lang="en-US" altLang="sr-Latn-RS" dirty="0"/>
              <a:t>	-  Da li je detektovano </a:t>
            </a:r>
            <a:r>
              <a:rPr lang="sr-Latn-RS" dirty="0"/>
              <a:t>lic</a:t>
            </a:r>
            <a:r>
              <a:rPr lang="en-US" altLang="sr-Latn-RS" dirty="0"/>
              <a:t>e zapravo lice (cross-entropy loss)</a:t>
            </a:r>
            <a:r>
              <a:rPr lang="sr-Latn-RS" dirty="0"/>
              <a:t> </a:t>
            </a:r>
            <a:endParaRPr lang="sr-Latn-RS" dirty="0"/>
          </a:p>
          <a:p>
            <a:pPr indent="0">
              <a:buFontTx/>
              <a:buNone/>
            </a:pPr>
            <a:r>
              <a:rPr lang="en-US" altLang="sr-Latn-RS" dirty="0"/>
              <a:t>	-  Pronalazak kvadrata lica (euclidean loss)</a:t>
            </a:r>
            <a:endParaRPr lang="en-US" altLang="sr-Latn-RS" dirty="0"/>
          </a:p>
          <a:p>
            <a:pPr indent="0">
              <a:buFontTx/>
              <a:buNone/>
            </a:pPr>
            <a:r>
              <a:rPr lang="en-US" altLang="sr-Latn-RS" i="1" dirty="0"/>
              <a:t>	-  </a:t>
            </a:r>
            <a:r>
              <a:rPr lang="en-US" altLang="sr-Latn-RS" dirty="0"/>
              <a:t>Pronalazak atributa lica (euclidean loss)</a:t>
            </a:r>
            <a:endParaRPr lang="en-US" altLang="sr-Latn-RS" dirty="0"/>
          </a:p>
        </p:txBody>
      </p:sp>
      <p:sp>
        <p:nvSpPr>
          <p:cNvPr id="3" name="Text Box 2"/>
          <p:cNvSpPr txBox="1"/>
          <p:nvPr/>
        </p:nvSpPr>
        <p:spPr>
          <a:xfrm>
            <a:off x="5357495" y="4587240"/>
            <a:ext cx="59937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   Sastoji se od 3 neuronske mreže:</a:t>
            </a:r>
            <a:endParaRPr lang="en-US"/>
          </a:p>
          <a:p>
            <a:r>
              <a:rPr lang="en-US"/>
              <a:t>	- P-Net (proposal network): tražimo lice u 12x12 frejmu, ideja je da se dobiju brzi rezultati</a:t>
            </a:r>
            <a:endParaRPr lang="en-US"/>
          </a:p>
          <a:p>
            <a:r>
              <a:rPr lang="en-US"/>
              <a:t>	- R-Net (refine network): svi kandidati u ovoj mreži su došli od P-Net mreže, odbija veliki broj kandidata</a:t>
            </a:r>
            <a:endParaRPr lang="en-US"/>
          </a:p>
          <a:p>
            <a:r>
              <a:rPr lang="en-US"/>
              <a:t>	- O-Net (output network): vraća kvadrat lica (x, y, w, h) i poziciju atributa lica (oči, nos, usta)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Primena stavke 1)</a:t>
            </a:r>
            <a:endParaRPr lang="en-GB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28" y="2168264"/>
            <a:ext cx="5851169" cy="39059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28260" y="2875310"/>
            <a:ext cx="475012" cy="5536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3164775" y="3614057"/>
            <a:ext cx="249382" cy="2632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706094" y="2875312"/>
            <a:ext cx="475012" cy="5536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537366" y="3289464"/>
            <a:ext cx="676894" cy="6585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399808" y="3429000"/>
            <a:ext cx="427511" cy="5536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4243257" y="2758594"/>
            <a:ext cx="266398" cy="8283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3414157" y="843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6" name="Oval 25"/>
          <p:cNvSpPr/>
          <p:nvPr/>
        </p:nvSpPr>
        <p:spPr>
          <a:xfrm>
            <a:off x="5064826" y="3057896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5243847" y="3080755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5142015" y="3181750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5050778" y="3289519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5217323" y="3292782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4485904" y="3722815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4670961" y="3669381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4589812" y="3748992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4534393" y="3831575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4684814" y="3817497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6123708" y="3134587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6022572" y="3140524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6081056" y="3227469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5999712" y="3328267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6120739" y="3305374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6547656" y="3470661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6727368" y="3455275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6593375" y="3591197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6723313" y="3678802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6584620" y="3692240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4391000" y="3140523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4453394" y="3137014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4429699" y="3288639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4326478" y="3383280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4413859" y="3383279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3600" b="1" dirty="0"/>
              <a:t>2) </a:t>
            </a:r>
            <a:r>
              <a:rPr lang="en-GB" sz="3600" b="1" dirty="0" err="1"/>
              <a:t>Uklanjanje</a:t>
            </a:r>
            <a:r>
              <a:rPr lang="en-GB" sz="3600" b="1" dirty="0"/>
              <a:t> </a:t>
            </a:r>
            <a:r>
              <a:rPr lang="en-GB" sz="3600" b="1" dirty="0" err="1"/>
              <a:t>mutnih</a:t>
            </a:r>
            <a:r>
              <a:rPr lang="en-GB" sz="3600" b="1" dirty="0"/>
              <a:t> </a:t>
            </a:r>
            <a:r>
              <a:rPr lang="en-GB" sz="3600" b="1" dirty="0" err="1"/>
              <a:t>slika</a:t>
            </a:r>
            <a:r>
              <a:rPr lang="sr-Latn-RS" sz="3600" b="1" dirty="0"/>
              <a:t> i čuvanje neodstranjenih lica</a:t>
            </a:r>
            <a:br>
              <a:rPr lang="en-GB" sz="3600" b="1" dirty="0"/>
            </a:b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927768" y="1971304"/>
            <a:ext cx="6101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FFT </a:t>
            </a:r>
            <a:r>
              <a:rPr lang="en-GB" dirty="0"/>
              <a:t>– Fast Fourier Transform</a:t>
            </a:r>
            <a:endParaRPr lang="en-GB" dirty="0"/>
          </a:p>
          <a:p>
            <a:r>
              <a:rPr lang="en-GB" i="1" dirty="0" err="1"/>
              <a:t>Autori</a:t>
            </a:r>
            <a:r>
              <a:rPr lang="en-GB" i="1" dirty="0"/>
              <a:t>: </a:t>
            </a:r>
            <a:r>
              <a:rPr lang="en-GB" i="1" dirty="0" err="1"/>
              <a:t>Urlich</a:t>
            </a:r>
            <a:r>
              <a:rPr lang="en-GB" i="1" dirty="0"/>
              <a:t> </a:t>
            </a:r>
            <a:r>
              <a:rPr lang="en-GB" i="1" dirty="0" err="1"/>
              <a:t>Oberst</a:t>
            </a:r>
            <a:endParaRPr lang="en-GB" i="1" dirty="0"/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</a:t>
            </a:r>
            <a:r>
              <a:rPr lang="en-GB" i="1" dirty="0" err="1"/>
              <a:t>Januar</a:t>
            </a:r>
            <a:r>
              <a:rPr lang="en-GB" i="1" dirty="0"/>
              <a:t> 2007.</a:t>
            </a:r>
            <a:endParaRPr lang="en-GB" i="1" dirty="0"/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 (matematičk</a:t>
            </a:r>
            <a:r>
              <a:rPr lang="en-GB" i="1" dirty="0"/>
              <a:t>e</a:t>
            </a:r>
            <a:r>
              <a:rPr lang="sr-Latn-RS" i="1" dirty="0"/>
              <a:t> </a:t>
            </a:r>
            <a:r>
              <a:rPr lang="en-GB" i="1" dirty="0" err="1"/>
              <a:t>prirode</a:t>
            </a:r>
            <a:r>
              <a:rPr lang="sr-Latn-RS" i="1" dirty="0"/>
              <a:t>): https://www.researchgate.net/publication/220259110_The_Fast_Fourier_Transform/link/0c9605267b1137085b000000/download</a:t>
            </a:r>
            <a:r>
              <a:rPr lang="en-GB" i="1" dirty="0"/>
              <a:t> </a:t>
            </a:r>
            <a:endParaRPr lang="en-GB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861" y="2084325"/>
            <a:ext cx="5457652" cy="3898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9226" y="4120738"/>
            <a:ext cx="5918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Algoritam</a:t>
            </a:r>
            <a:r>
              <a:rPr lang="en-GB" dirty="0"/>
              <a:t> koji </a:t>
            </a:r>
            <a:r>
              <a:rPr lang="sr-Latn-RS" dirty="0"/>
              <a:t>analizira količinu niskih i visokih frekvencija na slici</a:t>
            </a:r>
            <a:endParaRPr lang="sr-Latn-RS" dirty="0"/>
          </a:p>
          <a:p>
            <a:pPr marL="285750" indent="-285750">
              <a:buFontTx/>
              <a:buChar char="-"/>
            </a:pPr>
            <a:r>
              <a:rPr lang="sr-Latn-RS" dirty="0"/>
              <a:t>Niske frekvencije </a:t>
            </a:r>
            <a:r>
              <a:rPr lang="en-GB" dirty="0"/>
              <a:t>= </a:t>
            </a:r>
            <a:r>
              <a:rPr lang="en-GB" dirty="0" err="1"/>
              <a:t>zamu</a:t>
            </a:r>
            <a:r>
              <a:rPr lang="sr-Latn-RS" dirty="0"/>
              <a:t>ćeni delovi slike</a:t>
            </a:r>
            <a:endParaRPr lang="sr-Latn-RS" dirty="0"/>
          </a:p>
          <a:p>
            <a:pPr marL="285750" indent="-285750">
              <a:buFontTx/>
              <a:buChar char="-"/>
            </a:pPr>
            <a:r>
              <a:rPr lang="sr-Latn-RS" dirty="0"/>
              <a:t>Visoke frekvencije </a:t>
            </a:r>
            <a:r>
              <a:rPr lang="en-GB" dirty="0"/>
              <a:t>= o</a:t>
            </a:r>
            <a:r>
              <a:rPr lang="sr-Latn-RS" dirty="0"/>
              <a:t>štri delovi slike</a:t>
            </a:r>
            <a:endParaRPr lang="sr-Latn-RS" dirty="0"/>
          </a:p>
          <a:p>
            <a:pPr marL="285750" indent="-285750">
              <a:buFontTx/>
              <a:buChar char="-"/>
            </a:pPr>
            <a:r>
              <a:rPr lang="sr-Latn-RS" dirty="0"/>
              <a:t>Za oštrije slike će se dobijati veći „blur rezultat“, koji je srednja vrednost magnitude u FFT</a:t>
            </a:r>
            <a:r>
              <a:rPr lang="en-GB" dirty="0"/>
              <a:t>-u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PRIMENA STAVKE 2)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86" y="2065867"/>
            <a:ext cx="5627654" cy="3756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57948" y="2565070"/>
            <a:ext cx="492826" cy="7006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674426" y="2714501"/>
            <a:ext cx="492826" cy="55121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515231" y="3152899"/>
            <a:ext cx="633714" cy="59970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402959" y="3265714"/>
            <a:ext cx="492826" cy="55121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258031" y="2728356"/>
            <a:ext cx="329178" cy="7006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253839" y="3466605"/>
            <a:ext cx="213756" cy="2266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6691199" y="2478258"/>
            <a:ext cx="213756" cy="2266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6691199" y="2170490"/>
            <a:ext cx="213756" cy="22662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904955" y="2120328"/>
            <a:ext cx="12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92D050"/>
                </a:solidFill>
              </a:rPr>
              <a:t>Prihva</a:t>
            </a:r>
            <a:r>
              <a:rPr lang="sr-Latn-RS" dirty="0">
                <a:solidFill>
                  <a:srgbClr val="92D050"/>
                </a:solidFill>
              </a:rPr>
              <a:t>ćeno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4955" y="2391004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FF0000"/>
                </a:solidFill>
              </a:rPr>
              <a:t>Odbijeno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3600" b="1" dirty="0"/>
              <a:t>3) </a:t>
            </a:r>
            <a:r>
              <a:rPr lang="en-GB" sz="3600" b="1" dirty="0" err="1"/>
              <a:t>Detekcija</a:t>
            </a:r>
            <a:r>
              <a:rPr lang="en-GB" sz="3600" b="1" dirty="0"/>
              <a:t> </a:t>
            </a:r>
            <a:r>
              <a:rPr lang="en-GB" sz="3600" b="1" dirty="0" err="1"/>
              <a:t>istih</a:t>
            </a:r>
            <a:r>
              <a:rPr lang="en-GB" sz="3600" b="1" dirty="0"/>
              <a:t> </a:t>
            </a:r>
            <a:r>
              <a:rPr lang="en-GB" sz="3600" b="1" dirty="0" err="1"/>
              <a:t>lica</a:t>
            </a:r>
            <a:r>
              <a:rPr lang="sr-Latn-RS" sz="3600" b="1" dirty="0"/>
              <a:t> i</a:t>
            </a:r>
            <a:r>
              <a:rPr lang="en-GB" sz="3600" b="1" dirty="0"/>
              <a:t> </a:t>
            </a:r>
            <a:r>
              <a:rPr lang="en-GB" sz="3600" b="1" dirty="0" err="1"/>
              <a:t>njihovo</a:t>
            </a:r>
            <a:r>
              <a:rPr lang="en-GB" sz="3600" b="1" dirty="0"/>
              <a:t> </a:t>
            </a:r>
            <a:r>
              <a:rPr lang="en-GB" sz="3600" b="1" dirty="0" err="1"/>
              <a:t>grupisanje</a:t>
            </a:r>
            <a:r>
              <a:rPr lang="sr-Latn-RS" sz="3600" b="1" dirty="0"/>
              <a:t> po folderima, a zatim grupisanje slika na kojima se lica nalaze</a:t>
            </a:r>
            <a:br>
              <a:rPr lang="sr-Latn-RS" sz="3600" b="1" dirty="0"/>
            </a:b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5801" y="2065428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FaceNet</a:t>
            </a:r>
            <a:endParaRPr lang="en-GB" dirty="0"/>
          </a:p>
          <a:p>
            <a:r>
              <a:rPr lang="en-GB" i="1" dirty="0" err="1"/>
              <a:t>Autori</a:t>
            </a:r>
            <a:r>
              <a:rPr lang="en-GB" i="1" dirty="0"/>
              <a:t>: Florian </a:t>
            </a:r>
            <a:r>
              <a:rPr lang="en-GB" i="1" dirty="0" err="1"/>
              <a:t>Schroff</a:t>
            </a:r>
            <a:r>
              <a:rPr lang="en-GB" i="1" dirty="0"/>
              <a:t>, Dmitry </a:t>
            </a:r>
            <a:r>
              <a:rPr lang="en-GB" i="1" dirty="0" err="1"/>
              <a:t>Kalenichenko</a:t>
            </a:r>
            <a:r>
              <a:rPr lang="en-GB" i="1" dirty="0"/>
              <a:t>, James Philbin</a:t>
            </a:r>
            <a:endParaRPr lang="en-GB" i="1" dirty="0"/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12. Mart 2015.</a:t>
            </a:r>
            <a:endParaRPr lang="en-GB" i="1" dirty="0"/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rada: https://arxiv.org/abs/1503.03832</a:t>
            </a:r>
            <a:endParaRPr lang="en-GB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108" y="3605499"/>
            <a:ext cx="11153898" cy="29736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738" y="1389946"/>
            <a:ext cx="5354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Ekstrakcija</a:t>
            </a:r>
            <a:r>
              <a:rPr lang="en-GB" dirty="0"/>
              <a:t> </a:t>
            </a:r>
            <a:r>
              <a:rPr lang="en-GB" dirty="0" err="1"/>
              <a:t>osobina</a:t>
            </a:r>
            <a:r>
              <a:rPr lang="en-GB" dirty="0"/>
              <a:t> </a:t>
            </a:r>
            <a:r>
              <a:rPr lang="en-GB" dirty="0" err="1"/>
              <a:t>lica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Ulaz</a:t>
            </a:r>
            <a:r>
              <a:rPr lang="en-GB" dirty="0"/>
              <a:t> je </a:t>
            </a:r>
            <a:r>
              <a:rPr lang="en-GB" dirty="0" err="1"/>
              <a:t>slika</a:t>
            </a:r>
            <a:r>
              <a:rPr lang="en-GB" dirty="0"/>
              <a:t>, a </a:t>
            </a:r>
            <a:r>
              <a:rPr lang="en-GB" dirty="0" err="1"/>
              <a:t>izlaz</a:t>
            </a:r>
            <a:r>
              <a:rPr lang="en-GB" dirty="0"/>
              <a:t> vector od 128 </a:t>
            </a:r>
            <a:r>
              <a:rPr lang="en-GB" dirty="0" err="1"/>
              <a:t>brojeva</a:t>
            </a:r>
            <a:r>
              <a:rPr lang="en-GB" dirty="0"/>
              <a:t>, </a:t>
            </a:r>
            <a:r>
              <a:rPr lang="en-GB" dirty="0" err="1"/>
              <a:t>koje</a:t>
            </a:r>
            <a:r>
              <a:rPr lang="en-GB" dirty="0"/>
              <a:t> </a:t>
            </a:r>
            <a:r>
              <a:rPr lang="en-GB" dirty="0" err="1"/>
              <a:t>reprezentuje</a:t>
            </a:r>
            <a:r>
              <a:rPr lang="en-GB" dirty="0"/>
              <a:t> </a:t>
            </a:r>
            <a:r>
              <a:rPr lang="en-GB" dirty="0" err="1"/>
              <a:t>najbitnije</a:t>
            </a:r>
            <a:r>
              <a:rPr lang="en-GB" dirty="0"/>
              <a:t> </a:t>
            </a:r>
            <a:r>
              <a:rPr lang="en-GB" dirty="0" err="1"/>
              <a:t>osobine</a:t>
            </a:r>
            <a:r>
              <a:rPr lang="en-GB" dirty="0"/>
              <a:t> </a:t>
            </a:r>
            <a:r>
              <a:rPr lang="en-GB" dirty="0" err="1"/>
              <a:t>lica</a:t>
            </a:r>
            <a:r>
              <a:rPr lang="en-GB" dirty="0"/>
              <a:t> (</a:t>
            </a:r>
            <a:r>
              <a:rPr lang="en-GB" i="1" dirty="0"/>
              <a:t>embedding</a:t>
            </a:r>
            <a:r>
              <a:rPr lang="en-GB" dirty="0"/>
              <a:t>)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Mre</a:t>
            </a:r>
            <a:r>
              <a:rPr lang="sr-Latn-RS" dirty="0"/>
              <a:t>ža uči pomoću </a:t>
            </a:r>
            <a:r>
              <a:rPr lang="sr-Latn-RS" i="1" dirty="0"/>
              <a:t>triplet loss</a:t>
            </a:r>
            <a:r>
              <a:rPr lang="en-GB" i="1" dirty="0"/>
              <a:t>-</a:t>
            </a:r>
            <a:r>
              <a:rPr lang="en-GB" dirty="0"/>
              <a:t>a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Sli</a:t>
            </a:r>
            <a:r>
              <a:rPr lang="sr-Latn-RS" dirty="0"/>
              <a:t>čna lica imaju slične vektore i oni se detektuju pomoću kosi</a:t>
            </a:r>
            <a:r>
              <a:rPr lang="en-GB" dirty="0"/>
              <a:t>n</a:t>
            </a:r>
            <a:r>
              <a:rPr lang="sr-Latn-RS" dirty="0"/>
              <a:t>usne sličnosti vektora (bitan nam je sadržaj vektora)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4055</Words>
  <Application>WPS Presentation</Application>
  <PresentationFormat>Widescreen</PresentationFormat>
  <Paragraphs>126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SimSun</vt:lpstr>
      <vt:lpstr>Wingdings</vt:lpstr>
      <vt:lpstr>Arial</vt:lpstr>
      <vt:lpstr>Calibri Light</vt:lpstr>
      <vt:lpstr>Calibri</vt:lpstr>
      <vt:lpstr>Microsoft YaHei</vt:lpstr>
      <vt:lpstr>Arial Unicode MS</vt:lpstr>
      <vt:lpstr>Celestial</vt:lpstr>
      <vt:lpstr>Klasifikacija slika na osnovu istih lica I pravljenje predikcija za pol, godine I emociju lica</vt:lpstr>
      <vt:lpstr>MOTIVACIJA</vt:lpstr>
      <vt:lpstr>Skup podataka</vt:lpstr>
      <vt:lpstr>PREGLED METODOLOGIJE</vt:lpstr>
      <vt:lpstr>1) Detekcija svih lica na slikama</vt:lpstr>
      <vt:lpstr>Primena stavke 1)</vt:lpstr>
      <vt:lpstr>2) Uklanjanje mutnih slika i čuvanje neodstranjenih lica </vt:lpstr>
      <vt:lpstr>PRIMENA STAVKE 2)</vt:lpstr>
      <vt:lpstr>3) Detekcija istih lica i njihovo grupisanje po folderima, a zatim grupisanje slika na kojima se lica nalaze </vt:lpstr>
      <vt:lpstr>PRIMENA STAVKE 3)</vt:lpstr>
      <vt:lpstr>PRIMENA STAVKE 3)</vt:lpstr>
      <vt:lpstr>4) Ručno labeliranje pola, godina i emocija svakog lica, a zatim pravljenje predikcija istih </vt:lpstr>
      <vt:lpstr>PRIMENA STAVKE 4)</vt:lpstr>
      <vt:lpstr>EVALUACIJA</vt:lpstr>
      <vt:lpstr>MODIFIKACIJE/DALJI RAD</vt:lpstr>
      <vt:lpstr>PITANJA?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Klasifikacija slika na osnovu istih lica I pravljenje predikcija za pol, godine I emociju lica</dc:title>
  <dc:creator>SW 22/2019 - Sakal Francišković Teodor</dc:creator>
  <cp:lastModifiedBy>teodor</cp:lastModifiedBy>
  <cp:revision>3</cp:revision>
  <dcterms:created xsi:type="dcterms:W3CDTF">2023-02-06T19:53:00Z</dcterms:created>
  <dcterms:modified xsi:type="dcterms:W3CDTF">2023-02-07T17:41:05Z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42C522F31E8A4FE2A6D0C1B3651D16CD</vt:lpwstr>
  </property>
  <property fmtid="{D5CDD505-2E9C-101B-9397-08002B2CF9AE}" pid="3" name="KSOProductBuildVer">
    <vt:lpwstr>1033-11.2.0.11440</vt:lpwstr>
  </property>
</Properties>
</file>